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24/01/2014</a:t>
            </a:fld>
            <a:endParaRPr lang="fr-BE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24/01/2014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24/01/2014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24/01/2014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24/01/2014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24/01/2014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24/01/2014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24/01/2014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24/01/2014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24/01/2014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24/01/2014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24/01/2014</a:t>
            </a:fld>
            <a:endParaRPr lang="fr-BE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GSB-PPE 1-3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LEVY Lenny</a:t>
            </a:r>
          </a:p>
          <a:p>
            <a:r>
              <a:rPr lang="en-US" dirty="0" smtClean="0"/>
              <a:t>ROSSIGNOL Nicolas</a:t>
            </a:r>
            <a:endParaRPr lang="fr-FR" dirty="0" smtClean="0"/>
          </a:p>
          <a:p>
            <a:r>
              <a:rPr lang="en-US" dirty="0" smtClean="0"/>
              <a:t>RANSON Christophe</a:t>
            </a:r>
            <a:endParaRPr lang="fr-FR" dirty="0" smtClean="0"/>
          </a:p>
          <a:p>
            <a:r>
              <a:rPr lang="en-US" dirty="0" smtClean="0"/>
              <a:t>PAPPARONE William</a:t>
            </a:r>
          </a:p>
          <a:p>
            <a:r>
              <a:rPr lang="en-US" dirty="0" smtClean="0"/>
              <a:t>MIKOVIC Antonio</a:t>
            </a:r>
            <a:endParaRPr lang="fr-FR" dirty="0" smtClean="0"/>
          </a:p>
          <a:p>
            <a:endParaRPr lang="fr-FR" dirty="0"/>
          </a:p>
        </p:txBody>
      </p:sp>
      <p:pic>
        <p:nvPicPr>
          <p:cNvPr id="4" name="image05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31640" y="764704"/>
            <a:ext cx="5947576" cy="1176793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0"/>
            <a:ext cx="7126560" cy="1162050"/>
          </a:xfrm>
        </p:spPr>
        <p:txBody>
          <a:bodyPr/>
          <a:lstStyle/>
          <a:p>
            <a:pPr algn="ctr"/>
            <a:r>
              <a:rPr lang="fr-FR" dirty="0" smtClean="0"/>
              <a:t>Procédure d’installation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fr-FR" dirty="0" smtClean="0"/>
              <a:t>L’image système peut donc être créée et transférée sur le serveur WDS afin d’installer la flotte</a:t>
            </a:r>
          </a:p>
          <a:p>
            <a:endParaRPr lang="fr-FR" dirty="0" smtClean="0"/>
          </a:p>
          <a:p>
            <a:r>
              <a:rPr lang="fr-FR" u="sng" dirty="0" smtClean="0"/>
              <a:t>Coté serveur WDS</a:t>
            </a:r>
            <a:endParaRPr lang="fr-FR" dirty="0" smtClean="0"/>
          </a:p>
          <a:p>
            <a:r>
              <a:rPr lang="fr-FR" dirty="0" smtClean="0"/>
              <a:t> </a:t>
            </a:r>
          </a:p>
          <a:p>
            <a:r>
              <a:rPr lang="fr-FR" dirty="0" smtClean="0"/>
              <a:t>1/Créer l’image de démarrage</a:t>
            </a:r>
          </a:p>
          <a:p>
            <a:r>
              <a:rPr lang="fr-FR" dirty="0" smtClean="0"/>
              <a:t> </a:t>
            </a:r>
          </a:p>
          <a:p>
            <a:r>
              <a:rPr lang="fr-FR" u="sng" dirty="0" smtClean="0"/>
              <a:t>Coté client</a:t>
            </a:r>
            <a:endParaRPr lang="fr-FR" dirty="0" smtClean="0"/>
          </a:p>
          <a:p>
            <a:r>
              <a:rPr lang="fr-FR" dirty="0" smtClean="0"/>
              <a:t> </a:t>
            </a:r>
          </a:p>
          <a:p>
            <a:r>
              <a:rPr lang="fr-FR" dirty="0" smtClean="0"/>
              <a:t>2/Booter en PXE sur le réseau</a:t>
            </a:r>
          </a:p>
          <a:p>
            <a:r>
              <a:rPr lang="fr-FR" dirty="0" smtClean="0"/>
              <a:t> </a:t>
            </a:r>
          </a:p>
          <a:p>
            <a:r>
              <a:rPr lang="fr-FR" dirty="0" smtClean="0"/>
              <a:t>3/Choisir l’image de démarrage qui permet de :</a:t>
            </a:r>
          </a:p>
          <a:p>
            <a:r>
              <a:rPr lang="fr-FR" dirty="0" smtClean="0"/>
              <a:t>-se connecter au serveur WDS, </a:t>
            </a:r>
          </a:p>
          <a:p>
            <a:r>
              <a:rPr lang="fr-FR" dirty="0" smtClean="0"/>
              <a:t>-compiler localement l’image du système d’exploitation avant de</a:t>
            </a:r>
          </a:p>
          <a:p>
            <a:r>
              <a:rPr lang="fr-FR" dirty="0" smtClean="0"/>
              <a:t> l’envoyer sur le  serveur WDS</a:t>
            </a:r>
          </a:p>
          <a:p>
            <a:endParaRPr lang="fr-FR" dirty="0"/>
          </a:p>
        </p:txBody>
      </p:sp>
      <p:pic>
        <p:nvPicPr>
          <p:cNvPr id="5" name="il_fi" descr="http://jodoinstitute.com/blog/images/2013-08/wds.png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27800" y="2412489"/>
            <a:ext cx="4206249" cy="3099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09.png"/>
          <p:cNvPicPr/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10000"/>
          </a:blip>
          <a:stretch>
            <a:fillRect/>
          </a:stretch>
        </p:blipFill>
        <p:spPr>
          <a:xfrm>
            <a:off x="3131840" y="3068960"/>
            <a:ext cx="2664993" cy="8193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94320"/>
          </a:xfrm>
        </p:spPr>
        <p:txBody>
          <a:bodyPr>
            <a:normAutofit fontScale="90000"/>
          </a:bodyPr>
          <a:lstStyle/>
          <a:p>
            <a:pPr lvl="0"/>
            <a:r>
              <a:rPr lang="fr-FR" sz="4000" b="1" dirty="0" smtClean="0"/>
              <a:t>Procédures de récupération matérielle</a:t>
            </a:r>
            <a:endParaRPr lang="fr-FR" sz="4000" b="1" dirty="0"/>
          </a:p>
        </p:txBody>
      </p:sp>
      <p:pic>
        <p:nvPicPr>
          <p:cNvPr id="5" name="image01.png"/>
          <p:cNvPicPr/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 l="16666" r="14583"/>
          <a:stretch>
            <a:fillRect/>
          </a:stretch>
        </p:blipFill>
        <p:spPr>
          <a:xfrm>
            <a:off x="3275856" y="836712"/>
            <a:ext cx="2376264" cy="24482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image02.png"/>
          <p:cNvPicPr/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 b="-2857"/>
          <a:stretch>
            <a:fillRect/>
          </a:stretch>
        </p:blipFill>
        <p:spPr>
          <a:xfrm>
            <a:off x="2267744" y="3861049"/>
            <a:ext cx="4680520" cy="25922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u="sng" dirty="0" smtClean="0"/>
              <a:t>Charte informatique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endParaRPr lang="fr-FR" dirty="0" smtClean="0"/>
          </a:p>
          <a:p>
            <a:pPr lvl="1">
              <a:buFont typeface="Courier New" pitchFamily="49" charset="0"/>
              <a:buChar char="o"/>
            </a:pPr>
            <a:r>
              <a:rPr lang="fr-FR" dirty="0" smtClean="0"/>
              <a:t>Les utilisateurs sont tenus de respecter la charte informatique de l’entreprise GSB.</a:t>
            </a:r>
            <a:endParaRPr lang="fr-FR" sz="1800" dirty="0" smtClean="0"/>
          </a:p>
          <a:p>
            <a:pPr lvl="1">
              <a:buFont typeface="Courier New" pitchFamily="49" charset="0"/>
              <a:buChar char="o"/>
            </a:pPr>
            <a:r>
              <a:rPr lang="fr-FR" dirty="0" smtClean="0"/>
              <a:t>Les utilisateurs doivent respecter les lois et règlements en vigueur lors de l’utilisation des moyens informatiques de l’entreprise GSB.</a:t>
            </a:r>
            <a:endParaRPr lang="fr-FR" sz="1800" dirty="0" smtClean="0"/>
          </a:p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fr-FR" dirty="0" smtClean="0"/>
          </a:p>
          <a:p>
            <a:pPr lvl="1">
              <a:buFont typeface="Courier New" pitchFamily="49" charset="0"/>
              <a:buChar char="o"/>
            </a:pPr>
            <a:r>
              <a:rPr lang="fr-FR" dirty="0" smtClean="0"/>
              <a:t>Les utilisateurs doivent faire une utilisation non-abusive des moyens informatiques auxquels ils ont accès.</a:t>
            </a:r>
            <a:endParaRPr lang="fr-FR" sz="1800" dirty="0" smtClean="0"/>
          </a:p>
          <a:p>
            <a:pPr lvl="1">
              <a:buFont typeface="Courier New" pitchFamily="49" charset="0"/>
              <a:buChar char="o"/>
            </a:pPr>
            <a:r>
              <a:rPr lang="fr-FR" dirty="0" smtClean="0"/>
              <a:t>Les utilisateurs doivent respecter les mesures de sécurité des moyens informatiques prévues à l’article 6 de la présente charte.</a:t>
            </a:r>
            <a:endParaRPr lang="fr-FR" sz="1800" dirty="0" smtClean="0"/>
          </a:p>
          <a:p>
            <a:endParaRPr lang="fr-F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Les Meilleurs solutions on un couts qui les valent.</a:t>
            </a:r>
            <a:endParaRPr lang="fr-F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 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en-US" dirty="0" smtClean="0"/>
              <a:t>SOMMAIRE: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71600" y="2060848"/>
            <a:ext cx="6400800" cy="3672408"/>
          </a:xfrm>
        </p:spPr>
        <p:txBody>
          <a:bodyPr>
            <a:normAutofit fontScale="70000" lnSpcReduction="20000"/>
          </a:bodyPr>
          <a:lstStyle/>
          <a:p>
            <a:pPr lvl="0" algn="l"/>
            <a:r>
              <a:rPr lang="en-US" dirty="0" smtClean="0"/>
              <a:t>1 - Nomenclature des </a:t>
            </a:r>
            <a:r>
              <a:rPr lang="en-US" dirty="0" err="1" smtClean="0"/>
              <a:t>équipements</a:t>
            </a:r>
            <a:endParaRPr lang="fr-FR" dirty="0" smtClean="0"/>
          </a:p>
          <a:p>
            <a:pPr algn="l"/>
            <a:r>
              <a:rPr lang="en-US" dirty="0" smtClean="0"/>
              <a:t> </a:t>
            </a:r>
            <a:endParaRPr lang="fr-FR" dirty="0" smtClean="0"/>
          </a:p>
          <a:p>
            <a:pPr algn="l"/>
            <a:r>
              <a:rPr lang="en-US" dirty="0" smtClean="0"/>
              <a:t> </a:t>
            </a:r>
            <a:endParaRPr lang="fr-FR" dirty="0" smtClean="0"/>
          </a:p>
          <a:p>
            <a:pPr lvl="0" algn="l"/>
            <a:r>
              <a:rPr lang="fr-FR" dirty="0" smtClean="0"/>
              <a:t>2- Solution de </a:t>
            </a:r>
            <a:r>
              <a:rPr lang="fr-FR" dirty="0" err="1" smtClean="0"/>
              <a:t>mastérisation</a:t>
            </a:r>
            <a:r>
              <a:rPr lang="fr-FR" dirty="0" smtClean="0"/>
              <a:t> et étude comparative</a:t>
            </a:r>
          </a:p>
          <a:p>
            <a:pPr algn="l"/>
            <a:r>
              <a:rPr lang="fr-FR" dirty="0" smtClean="0"/>
              <a:t> </a:t>
            </a:r>
          </a:p>
          <a:p>
            <a:pPr algn="l"/>
            <a:r>
              <a:rPr lang="fr-FR" dirty="0" smtClean="0"/>
              <a:t> </a:t>
            </a:r>
          </a:p>
          <a:p>
            <a:pPr lvl="0" algn="l"/>
            <a:r>
              <a:rPr lang="fr-FR" dirty="0" smtClean="0"/>
              <a:t>3 - Préparation du matériel et procédures</a:t>
            </a:r>
          </a:p>
          <a:p>
            <a:pPr algn="l"/>
            <a:r>
              <a:rPr lang="fr-FR" dirty="0" smtClean="0"/>
              <a:t> </a:t>
            </a:r>
          </a:p>
          <a:p>
            <a:pPr algn="l"/>
            <a:r>
              <a:rPr lang="fr-FR" dirty="0" smtClean="0"/>
              <a:t> </a:t>
            </a:r>
          </a:p>
          <a:p>
            <a:pPr lvl="0" algn="l"/>
            <a:r>
              <a:rPr lang="fr-FR" dirty="0" smtClean="0"/>
              <a:t> 4 - Procédures de récupération matérielle</a:t>
            </a:r>
          </a:p>
          <a:p>
            <a:pPr algn="l"/>
            <a:r>
              <a:rPr lang="fr-FR" dirty="0" smtClean="0"/>
              <a:t> </a:t>
            </a:r>
          </a:p>
          <a:p>
            <a:pPr algn="l"/>
            <a:r>
              <a:rPr lang="fr-FR" dirty="0" smtClean="0"/>
              <a:t> </a:t>
            </a:r>
          </a:p>
          <a:p>
            <a:pPr lvl="0" algn="l"/>
            <a:r>
              <a:rPr lang="fr-FR" dirty="0" smtClean="0"/>
              <a:t>5 - Charte Informatique</a:t>
            </a:r>
          </a:p>
          <a:p>
            <a:endParaRPr lang="fr-F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Nomenclature des Equipments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Pour distinguer les différents PC (480 dans notre cas) : par exemple cela permet d’identifier rapidement une machine en panne lors d’un appelle au service technique. </a:t>
            </a:r>
          </a:p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Les ordinateurs doivent pouvoir s’identifier eux même sur le réseau : pour s’envoyer des fichiers/mails etc..</a:t>
            </a:r>
          </a:p>
          <a:p>
            <a:endParaRPr lang="fr-FR" dirty="0" smtClean="0"/>
          </a:p>
          <a:p>
            <a:r>
              <a:rPr lang="fr-FR" dirty="0" smtClean="0"/>
              <a:t>Attention, prendre un bon nom peut éviter un nombre incalculable de problèmes.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Nomenclature de nos machines :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Machines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fr-FR" dirty="0" smtClean="0"/>
              <a:t>Exemple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Nous avons 480 machines. Pour plus de simplicité pour notre administrateur, nous avons découpé en 10 groupes de 48 machines. Ainsi nous avons :</a:t>
            </a:r>
          </a:p>
          <a:p>
            <a:r>
              <a:rPr lang="fr-FR" b="1" dirty="0" smtClean="0"/>
              <a:t>GSBPCP </a:t>
            </a:r>
            <a:r>
              <a:rPr lang="fr-FR" dirty="0" smtClean="0"/>
              <a:t>sera notre préfixe et notre suffixe sera composé d’une lettre de A à J pour le groupe de machine puis d’un numéro de 1 à 48. 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GSB : nom de l’entreprise</a:t>
            </a:r>
            <a:endParaRPr lang="fr-FR" dirty="0" smtClean="0"/>
          </a:p>
          <a:p>
            <a:r>
              <a:rPr lang="fr-FR" b="1" dirty="0" smtClean="0"/>
              <a:t>PCP : PC portable</a:t>
            </a:r>
            <a:endParaRPr lang="fr-FR" dirty="0" smtClean="0"/>
          </a:p>
          <a:p>
            <a:r>
              <a:rPr lang="fr-FR" b="1" dirty="0" smtClean="0"/>
              <a:t>A –J : groupe de 48 machines</a:t>
            </a:r>
            <a:endParaRPr lang="fr-FR" dirty="0" smtClean="0"/>
          </a:p>
          <a:p>
            <a:r>
              <a:rPr lang="fr-FR" b="1" dirty="0" smtClean="0"/>
              <a:t>1-48 : numéro de la machine</a:t>
            </a:r>
            <a:endParaRPr lang="fr-FR" dirty="0" smtClean="0"/>
          </a:p>
          <a:p>
            <a:r>
              <a:rPr lang="fr-FR" b="1" dirty="0" smtClean="0"/>
              <a:t>Groupe 1 : GSBPCPA1 à GSBPCPA48</a:t>
            </a:r>
            <a:endParaRPr lang="fr-F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Solution de </a:t>
            </a:r>
            <a:r>
              <a:rPr lang="fr-FR" dirty="0" err="1" smtClean="0"/>
              <a:t>mastérisation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2"/>
          </p:nvPr>
        </p:nvSpPr>
        <p:spPr/>
        <p:txBody>
          <a:bodyPr>
            <a:normAutofit lnSpcReduction="10000"/>
          </a:bodyPr>
          <a:lstStyle/>
          <a:p>
            <a:endParaRPr lang="fr-FR" dirty="0" smtClean="0"/>
          </a:p>
          <a:p>
            <a:endParaRPr lang="fr-FR" sz="2000" dirty="0" smtClean="0"/>
          </a:p>
          <a:p>
            <a:endParaRPr lang="fr-FR" sz="2000" dirty="0" smtClean="0"/>
          </a:p>
          <a:p>
            <a:r>
              <a:rPr lang="fr-FR" sz="2000" dirty="0" smtClean="0"/>
              <a:t>Windows </a:t>
            </a:r>
            <a:r>
              <a:rPr lang="fr-FR" sz="2000" dirty="0" err="1" smtClean="0"/>
              <a:t>Deployment</a:t>
            </a:r>
            <a:r>
              <a:rPr lang="fr-FR" sz="2000" dirty="0" smtClean="0"/>
              <a:t> Services a été introduit avec Windows Server 2008. WDS fournit un système de déploiement automatisé afin de distribuer des images systèmes via le réseau. Grâce à lui il est possible de déployer rapidement un parc informatique.</a:t>
            </a:r>
          </a:p>
          <a:p>
            <a:r>
              <a:rPr lang="fr-FR" sz="2000" dirty="0" smtClean="0"/>
              <a:t> </a:t>
            </a:r>
            <a:endParaRPr lang="fr-FR" sz="2000" dirty="0"/>
          </a:p>
        </p:txBody>
      </p:sp>
      <p:pic>
        <p:nvPicPr>
          <p:cNvPr id="5" name="il_fi" descr="http://www.amr-services.fr/medias/logos/WDS.jpg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225925" y="2057400"/>
            <a:ext cx="3810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Windows </a:t>
            </a:r>
            <a:r>
              <a:rPr lang="fr-FR" dirty="0" err="1" smtClean="0"/>
              <a:t>Deployment</a:t>
            </a:r>
            <a:r>
              <a:rPr lang="fr-FR" dirty="0" smtClean="0"/>
              <a:t> Service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b="1" dirty="0" smtClean="0">
                <a:solidFill>
                  <a:srgbClr val="00B050"/>
                </a:solidFill>
              </a:rPr>
              <a:t>Avantages</a:t>
            </a:r>
          </a:p>
          <a:p>
            <a:pPr lvl="0"/>
            <a:r>
              <a:rPr lang="fr-FR" dirty="0" smtClean="0"/>
              <a:t>Déploiement et sauvegarde via le réseau</a:t>
            </a:r>
          </a:p>
          <a:p>
            <a:pPr lvl="0"/>
            <a:r>
              <a:rPr lang="fr-FR" dirty="0" smtClean="0"/>
              <a:t>Déploiement Windows 7 personnalisable</a:t>
            </a:r>
          </a:p>
          <a:p>
            <a:pPr lvl="0"/>
            <a:r>
              <a:rPr lang="fr-FR" dirty="0" smtClean="0"/>
              <a:t>Solution relativement rapide </a:t>
            </a:r>
          </a:p>
          <a:p>
            <a:pPr lvl="0"/>
            <a:r>
              <a:rPr lang="fr-FR" dirty="0" smtClean="0"/>
              <a:t>Service sécurisé</a:t>
            </a:r>
          </a:p>
          <a:p>
            <a:pPr lvl="0"/>
            <a:r>
              <a:rPr lang="fr-FR" dirty="0" smtClean="0"/>
              <a:t>Automatisation 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</a:rPr>
              <a:t>Inconvénients</a:t>
            </a:r>
          </a:p>
          <a:p>
            <a:pPr lvl="0"/>
            <a:r>
              <a:rPr lang="fr-FR" dirty="0" smtClean="0"/>
              <a:t>Coût du serveur</a:t>
            </a:r>
          </a:p>
          <a:p>
            <a:pPr lvl="0"/>
            <a:r>
              <a:rPr lang="fr-FR" dirty="0" smtClean="0"/>
              <a:t>Windows XP : 1 image par configuration matérielle</a:t>
            </a:r>
          </a:p>
          <a:p>
            <a:endParaRPr lang="fr-F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Etude comparative des Logiciels 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b="1" dirty="0" smtClean="0"/>
              <a:t>Pack Haut de gamme :</a:t>
            </a:r>
            <a:r>
              <a:rPr lang="fr-FR" dirty="0" smtClean="0"/>
              <a:t>  </a:t>
            </a:r>
            <a:r>
              <a:rPr lang="fr-FR" b="1" dirty="0" smtClean="0"/>
              <a:t>environ	255 000€</a:t>
            </a:r>
            <a:endParaRPr lang="fr-FR" dirty="0" smtClean="0"/>
          </a:p>
          <a:p>
            <a:pPr>
              <a:buNone/>
            </a:pPr>
            <a:endParaRPr lang="fr-FR" dirty="0" smtClean="0"/>
          </a:p>
          <a:p>
            <a:r>
              <a:rPr lang="fr-FR" sz="2200" dirty="0" smtClean="0"/>
              <a:t>-Os: Windows 7 pro : 62 400 €</a:t>
            </a:r>
          </a:p>
          <a:p>
            <a:r>
              <a:rPr lang="fr-FR" sz="2200" dirty="0" smtClean="0"/>
              <a:t>-Suite bureautique : Microsoft OFFICE édition Famille et TPE : 129 120€</a:t>
            </a:r>
          </a:p>
          <a:p>
            <a:r>
              <a:rPr lang="fr-FR" sz="2200" dirty="0" smtClean="0"/>
              <a:t>-Anti-virus : </a:t>
            </a:r>
            <a:r>
              <a:rPr lang="fr-FR" sz="2200" dirty="0" err="1" smtClean="0"/>
              <a:t>Kaspersky</a:t>
            </a:r>
            <a:r>
              <a:rPr lang="fr-FR" sz="2200" dirty="0" smtClean="0"/>
              <a:t> </a:t>
            </a:r>
            <a:r>
              <a:rPr lang="fr-FR" sz="2200" dirty="0" err="1" smtClean="0"/>
              <a:t>Anti-Virus</a:t>
            </a:r>
            <a:r>
              <a:rPr lang="fr-FR" sz="2200" dirty="0" smtClean="0"/>
              <a:t> 2014 (licences 2ans) : 21 500€</a:t>
            </a:r>
          </a:p>
          <a:p>
            <a:r>
              <a:rPr lang="fr-FR" sz="2200" dirty="0" smtClean="0"/>
              <a:t>-Logiciel de </a:t>
            </a:r>
            <a:r>
              <a:rPr lang="fr-FR" sz="2200" dirty="0" err="1" smtClean="0"/>
              <a:t>crytage</a:t>
            </a:r>
            <a:r>
              <a:rPr lang="fr-FR" sz="2200" dirty="0" smtClean="0"/>
              <a:t> : File </a:t>
            </a:r>
            <a:r>
              <a:rPr lang="fr-FR" sz="2200" dirty="0" err="1" smtClean="0"/>
              <a:t>Encryption</a:t>
            </a:r>
            <a:r>
              <a:rPr lang="fr-FR" sz="2200" dirty="0" smtClean="0"/>
              <a:t> </a:t>
            </a:r>
            <a:r>
              <a:rPr lang="fr-FR" sz="2200" dirty="0" err="1" smtClean="0"/>
              <a:t>eXtra</a:t>
            </a:r>
            <a:r>
              <a:rPr lang="fr-FR" sz="2200" dirty="0" smtClean="0"/>
              <a:t> Protection (XP) : 5 700€</a:t>
            </a:r>
          </a:p>
          <a:p>
            <a:r>
              <a:rPr lang="en-US" sz="2200" dirty="0" smtClean="0"/>
              <a:t>-</a:t>
            </a:r>
            <a:r>
              <a:rPr lang="en-US" sz="2200" dirty="0" err="1" smtClean="0"/>
              <a:t>Plugins</a:t>
            </a:r>
            <a:r>
              <a:rPr lang="en-US" sz="2200" dirty="0" smtClean="0"/>
              <a:t> : Adobe reader, Flash player, Java</a:t>
            </a:r>
            <a:endParaRPr lang="fr-FR" sz="2200" dirty="0" smtClean="0"/>
          </a:p>
          <a:p>
            <a:r>
              <a:rPr lang="fr-FR" sz="2200" dirty="0" smtClean="0"/>
              <a:t>-Prise en Main a Distance: </a:t>
            </a:r>
            <a:r>
              <a:rPr lang="fr-FR" sz="2200" dirty="0" err="1" smtClean="0"/>
              <a:t>PcAnywhere</a:t>
            </a:r>
            <a:r>
              <a:rPr lang="fr-FR" sz="2200" dirty="0" smtClean="0"/>
              <a:t> : 77 236€</a:t>
            </a:r>
          </a:p>
          <a:p>
            <a:r>
              <a:rPr lang="fr-FR" sz="2200" dirty="0" smtClean="0"/>
              <a:t>-Logiciel </a:t>
            </a:r>
            <a:r>
              <a:rPr lang="fr-FR" sz="2200" dirty="0" err="1" smtClean="0"/>
              <a:t>Video</a:t>
            </a:r>
            <a:r>
              <a:rPr lang="fr-FR" sz="2200" dirty="0" smtClean="0"/>
              <a:t> : VLC</a:t>
            </a:r>
          </a:p>
          <a:p>
            <a:r>
              <a:rPr lang="fr-FR" sz="2200" dirty="0" smtClean="0"/>
              <a:t>-Logiciel de gravure : </a:t>
            </a:r>
            <a:r>
              <a:rPr lang="fr-FR" sz="2200" dirty="0" err="1" smtClean="0"/>
              <a:t>Nero</a:t>
            </a:r>
            <a:r>
              <a:rPr lang="fr-FR" sz="2200" dirty="0" smtClean="0"/>
              <a:t> : 20 000€</a:t>
            </a:r>
          </a:p>
          <a:p>
            <a:endParaRPr lang="fr-F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Préparation du matériel</a:t>
            </a:r>
            <a:br>
              <a:rPr lang="fr-FR" dirty="0" smtClean="0"/>
            </a:b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2"/>
          </p:nvPr>
        </p:nvSpPr>
        <p:spPr>
          <a:xfrm>
            <a:off x="395536" y="1700808"/>
            <a:ext cx="8352928" cy="4032448"/>
          </a:xfrm>
        </p:spPr>
        <p:txBody>
          <a:bodyPr>
            <a:normAutofit/>
          </a:bodyPr>
          <a:lstStyle/>
          <a:p>
            <a:r>
              <a:rPr lang="fr-FR" dirty="0" smtClean="0"/>
              <a:t>Avant de transférer l’image système sur les postes, il faut au préalable installer un poste afin de créer le “</a:t>
            </a:r>
            <a:r>
              <a:rPr lang="fr-FR" dirty="0" err="1" smtClean="0"/>
              <a:t>ghost</a:t>
            </a:r>
            <a:r>
              <a:rPr lang="fr-FR" dirty="0" smtClean="0"/>
              <a:t>”.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Installations :</a:t>
            </a:r>
          </a:p>
          <a:p>
            <a:pPr lvl="1"/>
            <a:r>
              <a:rPr lang="fr-FR" sz="1800" dirty="0" smtClean="0"/>
              <a:t>OS			Win 7</a:t>
            </a:r>
          </a:p>
          <a:p>
            <a:pPr lvl="1"/>
            <a:r>
              <a:rPr lang="fr-FR" sz="1800" dirty="0" smtClean="0"/>
              <a:t>Suite bureautique		Pack Office</a:t>
            </a:r>
          </a:p>
          <a:p>
            <a:pPr lvl="1"/>
            <a:r>
              <a:rPr lang="fr-FR" sz="1800" dirty="0" smtClean="0"/>
              <a:t>Anti-virus			</a:t>
            </a:r>
            <a:r>
              <a:rPr lang="fr-FR" sz="1800" dirty="0" err="1" smtClean="0"/>
              <a:t>BitDefender</a:t>
            </a:r>
            <a:r>
              <a:rPr lang="fr-FR" sz="1800" dirty="0" smtClean="0"/>
              <a:t>		</a:t>
            </a:r>
          </a:p>
          <a:p>
            <a:pPr lvl="1"/>
            <a:r>
              <a:rPr lang="fr-FR" sz="1800" dirty="0" smtClean="0"/>
              <a:t>Plugins			Adobe Reader, Java, Flash </a:t>
            </a:r>
            <a:r>
              <a:rPr lang="fr-FR" sz="1800" dirty="0" err="1" smtClean="0"/>
              <a:t>player</a:t>
            </a:r>
            <a:r>
              <a:rPr lang="fr-FR" sz="1800" dirty="0" smtClean="0"/>
              <a:t> </a:t>
            </a:r>
          </a:p>
          <a:p>
            <a:pPr lvl="1"/>
            <a:r>
              <a:rPr lang="fr-FR" sz="1800" dirty="0" smtClean="0"/>
              <a:t>Logiciel PMAD		</a:t>
            </a:r>
            <a:r>
              <a:rPr lang="fr-FR" sz="1800" dirty="0" err="1" smtClean="0"/>
              <a:t>Teamviewer</a:t>
            </a:r>
            <a:r>
              <a:rPr lang="fr-FR" sz="1800" dirty="0" smtClean="0"/>
              <a:t>	</a:t>
            </a:r>
          </a:p>
          <a:p>
            <a:pPr lvl="1"/>
            <a:r>
              <a:rPr lang="fr-FR" sz="1800" dirty="0" smtClean="0"/>
              <a:t>Lecteur vidéo		VLC</a:t>
            </a:r>
          </a:p>
          <a:p>
            <a:pPr lvl="1"/>
            <a:r>
              <a:rPr lang="fr-FR" sz="1800" dirty="0" smtClean="0"/>
              <a:t>Logiciel de gravure		</a:t>
            </a:r>
            <a:r>
              <a:rPr lang="fr-FR" sz="1800" dirty="0" err="1" smtClean="0"/>
              <a:t>BurnerXP</a:t>
            </a:r>
            <a:endParaRPr lang="fr-FR" sz="18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Procédure d’installation logiciels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fr-FR" dirty="0" smtClean="0"/>
              <a:t> </a:t>
            </a:r>
          </a:p>
          <a:p>
            <a:r>
              <a:rPr lang="fr-FR" b="1" dirty="0" smtClean="0"/>
              <a:t>- FICHE PROCEDURE-</a:t>
            </a:r>
            <a:r>
              <a:rPr lang="fr-FR" b="1" dirty="0" err="1" smtClean="0"/>
              <a:t>BitDefender</a:t>
            </a:r>
            <a:endParaRPr lang="fr-FR" dirty="0" smtClean="0"/>
          </a:p>
          <a:p>
            <a:r>
              <a:rPr lang="fr-FR" dirty="0" smtClean="0"/>
              <a:t> </a:t>
            </a:r>
          </a:p>
          <a:p>
            <a:r>
              <a:rPr lang="fr-FR" i="1" dirty="0" smtClean="0"/>
              <a:t>Pré-requis</a:t>
            </a:r>
            <a:r>
              <a:rPr lang="fr-FR" dirty="0" smtClean="0"/>
              <a:t> 	Désinstaller tout antivirus</a:t>
            </a:r>
          </a:p>
          <a:p>
            <a:r>
              <a:rPr lang="fr-FR" i="1" dirty="0" smtClean="0"/>
              <a:t>S'applique</a:t>
            </a:r>
            <a:r>
              <a:rPr lang="fr-FR" dirty="0" smtClean="0"/>
              <a:t> 	à Windows 7</a:t>
            </a:r>
          </a:p>
          <a:p>
            <a:r>
              <a:rPr lang="fr-FR" i="1" dirty="0" smtClean="0"/>
              <a:t>Procédure</a:t>
            </a:r>
            <a:r>
              <a:rPr lang="fr-FR" dirty="0" smtClean="0"/>
              <a:t> 	Vérifier qu’aucun antivirus n’est déjà préinstallé dans l’ordinateur</a:t>
            </a:r>
          </a:p>
          <a:p>
            <a:r>
              <a:rPr lang="fr-FR" dirty="0" smtClean="0"/>
              <a:t>		puis lancer bitdefender2014.exe</a:t>
            </a:r>
          </a:p>
          <a:p>
            <a:r>
              <a:rPr lang="fr-FR" i="1" dirty="0" smtClean="0"/>
              <a:t>Vérifications</a:t>
            </a:r>
            <a:r>
              <a:rPr lang="fr-FR" dirty="0" smtClean="0"/>
              <a:t> 	Pare-feu activé</a:t>
            </a:r>
          </a:p>
          <a:p>
            <a:r>
              <a:rPr lang="fr-FR" dirty="0" smtClean="0"/>
              <a:t>		Mise à jour client et mise à jour de la définition des virus</a:t>
            </a:r>
          </a:p>
          <a:p>
            <a:r>
              <a:rPr lang="fr-FR" i="1" dirty="0" smtClean="0"/>
              <a:t>Post-Opérations</a:t>
            </a:r>
            <a:r>
              <a:rPr lang="fr-FR" dirty="0" smtClean="0"/>
              <a:t>  Enregistrement de l'utilisation de la licence</a:t>
            </a:r>
          </a:p>
          <a:p>
            <a:r>
              <a:rPr lang="fr-FR" dirty="0" smtClean="0"/>
              <a:t> </a:t>
            </a:r>
          </a:p>
          <a:p>
            <a:r>
              <a:rPr lang="fr-FR" dirty="0" smtClean="0"/>
              <a:t> </a:t>
            </a:r>
          </a:p>
          <a:p>
            <a:r>
              <a:rPr lang="fr-FR" dirty="0" smtClean="0"/>
              <a:t> </a:t>
            </a:r>
          </a:p>
          <a:p>
            <a:r>
              <a:rPr lang="fr-FR" b="1" dirty="0" smtClean="0"/>
              <a:t>- FICHE PROCEDURE-Office</a:t>
            </a:r>
            <a:endParaRPr lang="fr-FR" dirty="0" smtClean="0"/>
          </a:p>
          <a:p>
            <a:r>
              <a:rPr lang="fr-FR" dirty="0" smtClean="0"/>
              <a:t> </a:t>
            </a:r>
          </a:p>
          <a:p>
            <a:r>
              <a:rPr lang="fr-FR" i="1" dirty="0" smtClean="0"/>
              <a:t>S'applique</a:t>
            </a:r>
            <a:r>
              <a:rPr lang="fr-FR" dirty="0" smtClean="0"/>
              <a:t> 	à Windows 7</a:t>
            </a:r>
          </a:p>
          <a:p>
            <a:r>
              <a:rPr lang="fr-FR" i="1" dirty="0" smtClean="0"/>
              <a:t>Procédure</a:t>
            </a:r>
            <a:r>
              <a:rPr lang="fr-FR" dirty="0" smtClean="0"/>
              <a:t> 	Lancer l’installation du pack office via l’interface en ligne</a:t>
            </a:r>
          </a:p>
          <a:p>
            <a:r>
              <a:rPr lang="fr-FR" i="1" dirty="0" smtClean="0"/>
              <a:t>Vérifications</a:t>
            </a:r>
            <a:r>
              <a:rPr lang="fr-FR" dirty="0" smtClean="0"/>
              <a:t> 	Mises à jour du produit</a:t>
            </a:r>
          </a:p>
          <a:p>
            <a:r>
              <a:rPr lang="fr-FR" i="1" dirty="0" smtClean="0"/>
              <a:t>Post-Opérations</a:t>
            </a:r>
            <a:r>
              <a:rPr lang="fr-FR" dirty="0" smtClean="0"/>
              <a:t>  Enregistrement de l'utilisation de la licence</a:t>
            </a:r>
          </a:p>
          <a:p>
            <a:endParaRPr lang="fr-F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171</TotalTime>
  <Words>298</Words>
  <Application>Microsoft Office PowerPoint</Application>
  <PresentationFormat>Affichage à l'écran (4:3)</PresentationFormat>
  <Paragraphs>118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Débit</vt:lpstr>
      <vt:lpstr>GSB-PPE 1-3</vt:lpstr>
      <vt:lpstr>  SOMMAIRE: </vt:lpstr>
      <vt:lpstr>Nomenclature des Equipments </vt:lpstr>
      <vt:lpstr>Nomenclature de nos machines : </vt:lpstr>
      <vt:lpstr>Solution de mastérisation</vt:lpstr>
      <vt:lpstr>Windows Deployment Service</vt:lpstr>
      <vt:lpstr>Etude comparative des Logiciels  </vt:lpstr>
      <vt:lpstr>Préparation du matériel  </vt:lpstr>
      <vt:lpstr>Procédure d’installation logiciels</vt:lpstr>
      <vt:lpstr>Procédure d’installation</vt:lpstr>
      <vt:lpstr>Procédures de récupération matérielle</vt:lpstr>
      <vt:lpstr>Charte informatique 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GSB-PPE 1-3</dc:title>
  <dc:creator>AdrenaL</dc:creator>
  <cp:lastModifiedBy>AdrenaL</cp:lastModifiedBy>
  <cp:revision>19</cp:revision>
  <dcterms:created xsi:type="dcterms:W3CDTF">2013-12-19T09:50:09Z</dcterms:created>
  <dcterms:modified xsi:type="dcterms:W3CDTF">2014-01-24T10:21:49Z</dcterms:modified>
</cp:coreProperties>
</file>